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0">
  <p:sldMasterIdLst>
    <p:sldMasterId id="2147483648" r:id="rId5"/>
  </p:sldMasterIdLst>
  <p:notesMasterIdLst>
    <p:notesMasterId r:id="rId23"/>
  </p:notesMasterIdLst>
  <p:sldIdLst>
    <p:sldId id="291" r:id="rId6"/>
    <p:sldId id="293" r:id="rId7"/>
    <p:sldId id="294" r:id="rId8"/>
    <p:sldId id="296" r:id="rId9"/>
    <p:sldId id="297" r:id="rId10"/>
    <p:sldId id="345" r:id="rId11"/>
    <p:sldId id="346" r:id="rId12"/>
    <p:sldId id="301" r:id="rId13"/>
    <p:sldId id="302" r:id="rId14"/>
    <p:sldId id="303" r:id="rId15"/>
    <p:sldId id="348" r:id="rId16"/>
    <p:sldId id="305" r:id="rId17"/>
    <p:sldId id="306" r:id="rId18"/>
    <p:sldId id="347" r:id="rId19"/>
    <p:sldId id="344" r:id="rId20"/>
    <p:sldId id="333" r:id="rId21"/>
    <p:sldId id="334" r:id="rId22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62D37E-F3B2-F110-D56A-0B63F434FC46}" name="Rob Cushworth" initials="RC" userId="S::Rob.Cushworth@chess-dynamics.com::ddef5ade-9a09-481f-a649-8de213dcc8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F7F"/>
    <a:srgbClr val="758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8668" autoAdjust="0"/>
  </p:normalViewPr>
  <p:slideViewPr>
    <p:cSldViewPr snapToGrid="0">
      <p:cViewPr varScale="1">
        <p:scale>
          <a:sx n="93" d="100"/>
          <a:sy n="93" d="100"/>
        </p:scale>
        <p:origin x="906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911B6-C83E-4FBA-94D7-F2222B997265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EA66F-AC92-4DA8-BB51-1DC3F1F1A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890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18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1nm, 2.5mm hex key. Alignment per section 3.7.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947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5mm hex. 9.6nm. No Loctite. Remove, refit and realign MWIR?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34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Note, Panels have defined IP addresses and need to be in the correct locations on the cruciform for the system to orientate tracks correctly.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308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Note, Panels have defined IP addresses and need to be in the correct locations on the cruciform for the system to orientate tracks correctly.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41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Earth connection is on the top of the unit, so other panel may need to be removed for access.</a:t>
            </a:r>
          </a:p>
          <a:p>
            <a:r>
              <a:rPr lang="en-GB" dirty="0"/>
              <a:t>When the front screws are removed, you made loosen the rail blocks to allow removal, we can look at this on the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921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Loctite 243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227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9" y="818311"/>
            <a:ext cx="10515600" cy="611021"/>
          </a:xfrm>
        </p:spPr>
        <p:txBody>
          <a:bodyPr>
            <a:normAutofit/>
          </a:bodyPr>
          <a:lstStyle>
            <a:lvl1pPr>
              <a:defRPr sz="2800" b="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F0D8EE1-ECC8-2FDE-5D1F-F0336CDD8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0505" y="45063"/>
            <a:ext cx="1100775" cy="48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63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9" y="2130946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400978-90F6-0C5E-E34A-788A849480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0505" y="45063"/>
            <a:ext cx="1100775" cy="48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0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5535"/>
            <a:ext cx="2743200" cy="365125"/>
          </a:xfrm>
        </p:spPr>
        <p:txBody>
          <a:bodyPr/>
          <a:lstStyle>
            <a:lvl1pPr algn="r">
              <a:defRPr sz="1400" b="0"/>
            </a:lvl1pPr>
          </a:lstStyle>
          <a:p>
            <a:pPr algn="l"/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77274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727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4" name="Picture 3" descr="A picture containing dark, computer, lit, computer&#10;&#10;Description automatically generated">
            <a:extLst>
              <a:ext uri="{FF2B5EF4-FFF2-40B4-BE49-F238E27FC236}">
                <a16:creationId xmlns:a16="http://schemas.microsoft.com/office/drawing/2014/main" id="{198B06BB-EAE0-4102-BDC9-100CBB5FFB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42577"/>
            <a:ext cx="447779" cy="366630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picture containing computer, dark, computer, lit&#10;&#10;Description automatically generated">
            <a:extLst>
              <a:ext uri="{FF2B5EF4-FFF2-40B4-BE49-F238E27FC236}">
                <a16:creationId xmlns:a16="http://schemas.microsoft.com/office/drawing/2014/main" id="{DB40F0BB-DF59-4A32-B2D4-4FCDFA8FD38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302" y="141113"/>
            <a:ext cx="799047" cy="373608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A sign lit up at night&#10;&#10;Description automatically generated">
            <a:extLst>
              <a:ext uri="{FF2B5EF4-FFF2-40B4-BE49-F238E27FC236}">
                <a16:creationId xmlns:a16="http://schemas.microsoft.com/office/drawing/2014/main" id="{F87E7C54-F4C1-4B16-A484-375CBE3B495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67" y="126907"/>
            <a:ext cx="608212" cy="3964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4291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78544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77275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54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6" name="Picture 5" descr="A picture containing computer, dark, computer, lit&#10;&#10;Description automatically generated">
            <a:extLst>
              <a:ext uri="{FF2B5EF4-FFF2-40B4-BE49-F238E27FC236}">
                <a16:creationId xmlns:a16="http://schemas.microsoft.com/office/drawing/2014/main" id="{DB40F0BB-DF59-4A32-B2D4-4FCDFA8FD3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302" y="141113"/>
            <a:ext cx="799047" cy="373608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A sign lit up at night&#10;&#10;Description automatically generated">
            <a:extLst>
              <a:ext uri="{FF2B5EF4-FFF2-40B4-BE49-F238E27FC236}">
                <a16:creationId xmlns:a16="http://schemas.microsoft.com/office/drawing/2014/main" id="{F87E7C54-F4C1-4B16-A484-375CBE3B49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67" y="126907"/>
            <a:ext cx="608212" cy="396440"/>
          </a:xfrm>
          <a:prstGeom prst="rect">
            <a:avLst/>
          </a:prstGeom>
          <a:ln>
            <a:noFill/>
          </a:ln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F8CA377-E488-40B7-B33A-EE7BD1E8B4E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442" y="136642"/>
            <a:ext cx="449644" cy="368157"/>
          </a:xfrm>
          <a:prstGeom prst="rect">
            <a:avLst/>
          </a:prstGeom>
        </p:spPr>
      </p:pic>
      <p:pic>
        <p:nvPicPr>
          <p:cNvPr id="13" name="Picture 12" descr="A dark room&#10;&#10;Description automatically generated">
            <a:extLst>
              <a:ext uri="{FF2B5EF4-FFF2-40B4-BE49-F238E27FC236}">
                <a16:creationId xmlns:a16="http://schemas.microsoft.com/office/drawing/2014/main" id="{AB687E28-CA01-4EAD-BB3A-E85B18371EB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79" y="132285"/>
            <a:ext cx="652285" cy="36816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910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188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92188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9287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9" name="Picture 8" descr="A sign lit up at night&#10;&#10;Description automatically generated">
            <a:extLst>
              <a:ext uri="{FF2B5EF4-FFF2-40B4-BE49-F238E27FC236}">
                <a16:creationId xmlns:a16="http://schemas.microsoft.com/office/drawing/2014/main" id="{F87E7C54-F4C1-4B16-A484-375CBE3B49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67" y="126907"/>
            <a:ext cx="608212" cy="396440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A dark room&#10;&#10;Description automatically generated">
            <a:extLst>
              <a:ext uri="{FF2B5EF4-FFF2-40B4-BE49-F238E27FC236}">
                <a16:creationId xmlns:a16="http://schemas.microsoft.com/office/drawing/2014/main" id="{AB687E28-CA01-4EAD-BB3A-E85B18371E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79" y="132285"/>
            <a:ext cx="652285" cy="368161"/>
          </a:xfrm>
          <a:prstGeom prst="rect">
            <a:avLst/>
          </a:prstGeom>
          <a:ln>
            <a:noFill/>
          </a:ln>
        </p:spPr>
      </p:pic>
      <p:pic>
        <p:nvPicPr>
          <p:cNvPr id="14" name="Picture 13" descr="A picture containing dark, computer, lit, computer&#10;&#10;Description automatically generated">
            <a:extLst>
              <a:ext uri="{FF2B5EF4-FFF2-40B4-BE49-F238E27FC236}">
                <a16:creationId xmlns:a16="http://schemas.microsoft.com/office/drawing/2014/main" id="{FA270DF4-07AA-48A5-A9E5-3C975716C8D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42577"/>
            <a:ext cx="447779" cy="366630"/>
          </a:xfrm>
          <a:prstGeom prst="rect">
            <a:avLst/>
          </a:prstGeom>
          <a:ln>
            <a:noFill/>
          </a:ln>
        </p:spPr>
      </p:pic>
      <p:pic>
        <p:nvPicPr>
          <p:cNvPr id="15" name="Picture 14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82163EE6-795C-4362-A5EB-F50D10274E4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1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5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492875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77275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9287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13" name="Picture 12" descr="A dark room&#10;&#10;Description automatically generated">
            <a:extLst>
              <a:ext uri="{FF2B5EF4-FFF2-40B4-BE49-F238E27FC236}">
                <a16:creationId xmlns:a16="http://schemas.microsoft.com/office/drawing/2014/main" id="{AB687E28-CA01-4EAD-BB3A-E85B18371E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79" y="132285"/>
            <a:ext cx="652285" cy="368161"/>
          </a:xfrm>
          <a:prstGeom prst="rect">
            <a:avLst/>
          </a:prstGeom>
          <a:ln>
            <a:noFill/>
          </a:ln>
        </p:spPr>
      </p:pic>
      <p:pic>
        <p:nvPicPr>
          <p:cNvPr id="14" name="Picture 13" descr="A picture containing dark, computer, lit, computer&#10;&#10;Description automatically generated">
            <a:extLst>
              <a:ext uri="{FF2B5EF4-FFF2-40B4-BE49-F238E27FC236}">
                <a16:creationId xmlns:a16="http://schemas.microsoft.com/office/drawing/2014/main" id="{FA270DF4-07AA-48A5-A9E5-3C975716C8D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42577"/>
            <a:ext cx="447779" cy="366630"/>
          </a:xfrm>
          <a:prstGeom prst="rect">
            <a:avLst/>
          </a:prstGeom>
          <a:ln>
            <a:noFill/>
          </a:ln>
        </p:spPr>
      </p:pic>
      <p:pic>
        <p:nvPicPr>
          <p:cNvPr id="16" name="Picture 15" descr="A picture containing computer, dark, computer, lit&#10;&#10;Description automatically generated">
            <a:extLst>
              <a:ext uri="{FF2B5EF4-FFF2-40B4-BE49-F238E27FC236}">
                <a16:creationId xmlns:a16="http://schemas.microsoft.com/office/drawing/2014/main" id="{386F8AA3-DBB0-4257-BE80-F8A5FACCA9C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302" y="141113"/>
            <a:ext cx="799047" cy="373608"/>
          </a:xfrm>
          <a:prstGeom prst="rect">
            <a:avLst/>
          </a:prstGeom>
          <a:ln>
            <a:noFill/>
          </a:ln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2E16CEB0-3F08-4E11-8C83-E46327969F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D9F25-A0F8-4076-824A-BA8CB1E16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40A7A-0876-451F-9207-4DA489861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2882B-43AB-4F6C-B16C-84D9EFE08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Copyright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2A23F-F5B4-48BE-8735-21AEF63B9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Classification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596F5-33C0-42FA-8BC7-114A7E59F9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35EB0-E4E2-4E11-A86D-A27C13F2E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28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50" r:id="rId2"/>
    <p:sldLayoutId id="2147483664" r:id="rId3"/>
    <p:sldLayoutId id="2147483660" r:id="rId4"/>
    <p:sldLayoutId id="2147483665" r:id="rId5"/>
    <p:sldLayoutId id="2147483666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397E83D-9F46-4E28-A4DE-11E6F58A3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847" y="819052"/>
            <a:ext cx="8834306" cy="829850"/>
          </a:xfrm>
          <a:solidFill>
            <a:srgbClr val="014F7F"/>
          </a:solidFill>
        </p:spPr>
        <p:txBody>
          <a:bodyPr>
            <a:normAutofit fontScale="90000"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NDMA CUAS Specialist Course – LRU Replacement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31C5E-2FCC-42BF-B413-E8A7B11C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1F4D03-92DD-4D92-9F8F-FDA6A9CD0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Classification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7B359-24E2-4AA7-B5FB-D0E55B3D6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D4B8D1-749D-4280-8E63-DE3C642C2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47" y="1648902"/>
            <a:ext cx="8834306" cy="45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90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LRU Replacement </a:t>
            </a:r>
            <a:r>
              <a:rPr lang="en-GB" b="1" dirty="0">
                <a:solidFill>
                  <a:schemeClr val="bg1"/>
                </a:solidFill>
              </a:rPr>
              <a:t>– Viper Assembly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2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Rectangle 10">
            <a:extLst>
              <a:ext uri="{FF2B5EF4-FFF2-40B4-BE49-F238E27FC236}">
                <a16:creationId xmlns:a16="http://schemas.microsoft.com/office/drawing/2014/main" id="{40B12F23-4323-A4AF-3282-2B61EC0DA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32542" y="19523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4" name="Canvas 544">
            <a:extLst>
              <a:ext uri="{FF2B5EF4-FFF2-40B4-BE49-F238E27FC236}">
                <a16:creationId xmlns:a16="http://schemas.microsoft.com/office/drawing/2014/main" id="{52816539-E8AA-610A-AFA8-94895B2499C9}"/>
              </a:ext>
            </a:extLst>
          </p:cNvPr>
          <p:cNvGrpSpPr/>
          <p:nvPr/>
        </p:nvGrpSpPr>
        <p:grpSpPr>
          <a:xfrm>
            <a:off x="5731545" y="1646716"/>
            <a:ext cx="5486400" cy="3036570"/>
            <a:chOff x="0" y="0"/>
            <a:chExt cx="5486400" cy="303657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3129B59-3CE7-EDE7-B41E-DD138D45D582}"/>
                </a:ext>
              </a:extLst>
            </p:cNvPr>
            <p:cNvSpPr/>
            <p:nvPr/>
          </p:nvSpPr>
          <p:spPr>
            <a:xfrm>
              <a:off x="0" y="0"/>
              <a:ext cx="5486400" cy="3036570"/>
            </a:xfrm>
            <a:prstGeom prst="rect">
              <a:avLst/>
            </a:prstGeom>
            <a:solidFill>
              <a:prstClr val="white"/>
            </a:solidFill>
          </p:spPr>
          <p:txBody>
            <a:bodyPr/>
            <a:lstStyle/>
            <a:p>
              <a:endParaRPr lang="en-GB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5BBD5D4-B9B4-2257-E2D3-9CE62E2C0A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971"/>
            <a:stretch/>
          </p:blipFill>
          <p:spPr>
            <a:xfrm>
              <a:off x="135173" y="10"/>
              <a:ext cx="5001370" cy="2933373"/>
            </a:xfrm>
            <a:prstGeom prst="rect">
              <a:avLst/>
            </a:prstGeom>
          </p:spPr>
        </p:pic>
        <p:sp>
          <p:nvSpPr>
            <p:cNvPr id="14" name="Text Box 546">
              <a:extLst>
                <a:ext uri="{FF2B5EF4-FFF2-40B4-BE49-F238E27FC236}">
                  <a16:creationId xmlns:a16="http://schemas.microsoft.com/office/drawing/2014/main" id="{3E4ED055-737E-7C08-3E16-6A9F5F49AD98}"/>
                </a:ext>
              </a:extLst>
            </p:cNvPr>
            <p:cNvSpPr txBox="1"/>
            <p:nvPr/>
          </p:nvSpPr>
          <p:spPr>
            <a:xfrm>
              <a:off x="2289975" y="2678393"/>
              <a:ext cx="1757239" cy="318779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Bef>
                  <a:spcPts val="600"/>
                </a:spcBef>
                <a:spcAft>
                  <a:spcPts val="800"/>
                </a:spcAft>
              </a:pPr>
              <a:r>
                <a:rPr lang="en-GB" sz="10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Viper interface plate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60CFDB1-FD03-3FCE-5E15-C388D2D730F9}"/>
                </a:ext>
              </a:extLst>
            </p:cNvPr>
            <p:cNvCxnSpPr/>
            <p:nvPr/>
          </p:nvCxnSpPr>
          <p:spPr>
            <a:xfrm flipV="1">
              <a:off x="2138901" y="1263551"/>
              <a:ext cx="405517" cy="16618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 Box 3152">
              <a:extLst>
                <a:ext uri="{FF2B5EF4-FFF2-40B4-BE49-F238E27FC236}">
                  <a16:creationId xmlns:a16="http://schemas.microsoft.com/office/drawing/2014/main" id="{4EC06233-2C50-1286-C5AA-EC93562BDBCB}"/>
                </a:ext>
              </a:extLst>
            </p:cNvPr>
            <p:cNvSpPr txBox="1"/>
            <p:nvPr/>
          </p:nvSpPr>
          <p:spPr>
            <a:xfrm>
              <a:off x="1264256" y="39766"/>
              <a:ext cx="914400" cy="365701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Bef>
                  <a:spcPts val="600"/>
                </a:spcBef>
                <a:spcAft>
                  <a:spcPts val="800"/>
                </a:spcAft>
              </a:pPr>
              <a:r>
                <a:rPr lang="en-GB" sz="10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8mm dowel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658480F-6A39-C463-3DCC-E610574743CE}"/>
                </a:ext>
              </a:extLst>
            </p:cNvPr>
            <p:cNvCxnSpPr/>
            <p:nvPr/>
          </p:nvCxnSpPr>
          <p:spPr>
            <a:xfrm flipH="1" flipV="1">
              <a:off x="1566407" y="341916"/>
              <a:ext cx="79513" cy="5247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 Box 3154">
              <a:extLst>
                <a:ext uri="{FF2B5EF4-FFF2-40B4-BE49-F238E27FC236}">
                  <a16:creationId xmlns:a16="http://schemas.microsoft.com/office/drawing/2014/main" id="{F7BDBEE0-4515-18BA-58BC-9479DFC49447}"/>
                </a:ext>
              </a:extLst>
            </p:cNvPr>
            <p:cNvSpPr txBox="1"/>
            <p:nvPr/>
          </p:nvSpPr>
          <p:spPr>
            <a:xfrm>
              <a:off x="2441050" y="79524"/>
              <a:ext cx="898498" cy="317926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Bef>
                  <a:spcPts val="600"/>
                </a:spcBef>
                <a:spcAft>
                  <a:spcPts val="800"/>
                </a:spcAft>
              </a:pPr>
              <a:r>
                <a:rPr lang="en-GB" sz="10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6mm dowel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F3F6DBA-8B83-9DBE-3FCC-8C1F0D5839FF}"/>
                </a:ext>
              </a:extLst>
            </p:cNvPr>
            <p:cNvCxnSpPr>
              <a:stCxn id="20" idx="2"/>
            </p:cNvCxnSpPr>
            <p:nvPr/>
          </p:nvCxnSpPr>
          <p:spPr>
            <a:xfrm>
              <a:off x="2890299" y="397384"/>
              <a:ext cx="385638" cy="3261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41FA88C-F3FE-013E-C1E1-353011938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67715" y="408625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35E72A7-4015-5CBE-FCAC-83DC6B7C61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463" y="2486499"/>
            <a:ext cx="6106160" cy="27501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9AA78E0-3C60-CE82-95B8-5DF6F9EB2778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587" y="4656367"/>
            <a:ext cx="2070100" cy="1565275"/>
          </a:xfrm>
          <a:prstGeom prst="rect">
            <a:avLst/>
          </a:prstGeom>
        </p:spPr>
      </p:pic>
      <p:sp>
        <p:nvSpPr>
          <p:cNvPr id="17" name="Content Placeholder 8">
            <a:extLst>
              <a:ext uri="{FF2B5EF4-FFF2-40B4-BE49-F238E27FC236}">
                <a16:creationId xmlns:a16="http://schemas.microsoft.com/office/drawing/2014/main" id="{D0AF6155-0BB7-5A4D-F836-732EC92374B0}"/>
              </a:ext>
            </a:extLst>
          </p:cNvPr>
          <p:cNvSpPr txBox="1">
            <a:spLocks/>
          </p:cNvSpPr>
          <p:nvPr/>
        </p:nvSpPr>
        <p:spPr>
          <a:xfrm>
            <a:off x="715743" y="1566508"/>
            <a:ext cx="4226710" cy="478575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Replacing a Viper assembly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WARNING: All power must be removed from the system before starting this procedure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CAUTION: The assembly is heavy and will require at least two people to handle and fit.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Removing a Viper assembly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Disconnect and remove the surveillance pod and ECS RF Defeat CLAW and APLIQUE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Disconnect all cables from the base of Viper including Earth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Whilst two people are supporting the viper platform, use Allen keys to undo the 8 x M10 that secures the platform to the viper interface plate.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Using the carrying handles provided, lift the assembly away from the mast.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Using at least two people and the carrying handles provided, carefully lift the platform away from the viper interface plate.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To refit the viper, please follow the instructions in reverse, and tighten the bolts in the Pattern shown.</a:t>
            </a:r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The Viper can only be fitted in one orientation due to Dowels.</a:t>
            </a:r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66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74E01F-EF3E-47AE-90DA-2EB278CF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8" y="1754156"/>
            <a:ext cx="4935159" cy="4545976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Removal/Replacement of the surveillance pod</a:t>
            </a:r>
          </a:p>
          <a:p>
            <a:pPr marL="0" indent="0">
              <a:buNone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WARNING: All power must be removed from the system before starting this procedure.</a:t>
            </a:r>
            <a:endParaRPr lang="en-US" sz="1400" b="1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400" b="0" i="0" dirty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CAUTION: Two people will be required to carry out this procedure.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Disconnect all the cables connected to the surveillance pod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Locate the 7 M8 captive screws that secure the sensor pod onto the Viper.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Loosen the securing screws making sure they are completely disengaged from the sensor pack.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Lift the sensor pack up off the location pins and then away from the viper.</a:t>
            </a:r>
          </a:p>
          <a:p>
            <a:pPr marL="0" indent="0">
              <a:buNone/>
            </a:pPr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refit the sensor pack, reverse the above steps, tightening the captive screws to 21Nm</a:t>
            </a:r>
          </a:p>
          <a:p>
            <a:pPr marL="342900" indent="-342900">
              <a:buFont typeface="+mj-lt"/>
              <a:buAutoNum type="arabicPeriod"/>
            </a:pP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LRU Replacement – Surveillance Pod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3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3B1775-21D3-462D-954C-E1225F65B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729" y="2227041"/>
            <a:ext cx="4324565" cy="36512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FC7180-A840-4BC6-A4F6-7C1819D9C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70" y="2083731"/>
            <a:ext cx="5566032" cy="38988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2998F1-FF36-477E-995A-921F973588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9529" y="2013104"/>
            <a:ext cx="6048768" cy="39422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737ECDE-344E-4AFC-940A-BFD93087E2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9693" y="2434072"/>
            <a:ext cx="5449935" cy="277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44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74E01F-EF3E-47AE-90DA-2EB278CF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8" y="1517045"/>
            <a:ext cx="5015369" cy="4545976"/>
          </a:xfrm>
          <a:noFill/>
        </p:spPr>
        <p:txBody>
          <a:bodyPr>
            <a:noAutofit/>
          </a:bodyPr>
          <a:lstStyle/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Removing MWIR sensor </a:t>
            </a:r>
          </a:p>
          <a:p>
            <a:pPr marL="0" indent="0">
              <a:buNone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400" b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WARNING: All power must be removed from the system before starting this procedure</a:t>
            </a:r>
          </a:p>
          <a:p>
            <a:pPr marL="0" indent="0">
              <a:buNone/>
            </a:pPr>
            <a:endParaRPr lang="en-GB" sz="1400" b="0" i="1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Remove the cover covering the sensors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Locate the correct sensor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Unplug the cables from the rear of the sensor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Undo the two captive screws at the rear of the dovetail, ensuring that the thread is completely disengaged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Undo the two captive screws making sure the thread is completely disengaged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Slowly screw in the centre jacking screw, which will begin to move the payload and unlock the dovetails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Slide the sensor forwards off the dovetail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LRU Replacement – MWIR Sensor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4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07129A-2030-4EC6-9760-7590B8E99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2854" y="2669844"/>
            <a:ext cx="5346774" cy="29288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2CF3F8-BE4E-46F3-A356-730BE11A1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5526" y="2149642"/>
            <a:ext cx="5324102" cy="37851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37E35A-A107-4C87-9152-341F5C3B18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277"/>
          <a:stretch/>
        </p:blipFill>
        <p:spPr>
          <a:xfrm>
            <a:off x="5656055" y="2149642"/>
            <a:ext cx="5562466" cy="37851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DE0433F-5146-4060-9A3D-213CBA8661F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57"/>
          <a:stretch/>
        </p:blipFill>
        <p:spPr>
          <a:xfrm>
            <a:off x="5694947" y="2241718"/>
            <a:ext cx="5537118" cy="378510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15EC0B-2943-49C3-85DD-23A66E77BF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1545" y="2149642"/>
            <a:ext cx="5550520" cy="39133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B13A837-F0F5-4C6C-A077-37617A5141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3777" y="2035715"/>
            <a:ext cx="5652055" cy="402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8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74E01F-EF3E-47AE-90DA-2EB278CF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8" y="1616968"/>
            <a:ext cx="5159748" cy="4545976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Refitting MWIR sensor</a:t>
            </a:r>
          </a:p>
          <a:p>
            <a:pPr marL="0" indent="0">
              <a:buNone/>
            </a:pPr>
            <a:r>
              <a:rPr lang="en-GB" sz="1300" b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WARNING: All power must be removed from the system before starting this procedure.</a:t>
            </a:r>
          </a:p>
          <a:p>
            <a:pPr marL="0" indent="0">
              <a:buNone/>
            </a:pPr>
            <a:r>
              <a:rPr lang="en-GB" sz="1300" b="0" i="0" dirty="0">
                <a:solidFill>
                  <a:srgbClr val="00B0F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NOTE: Once the screws have been tightened enough for the torque wrench to click, it will still NOT have achieved 8 Nm of torque.</a:t>
            </a:r>
            <a:endParaRPr lang="en-GB" sz="1300" b="0" i="1" dirty="0">
              <a:solidFill>
                <a:srgbClr val="00B0F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Clean both halves of the dovetail to ensure they are free from dirt and grease.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Check that the centre jacking screw is all the way out and not protruding into the dovetail.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Slide the sensor forward onto the mating half of the dovetail.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Using a torque wrench (set at 8Nm), tighten screw A  and then screw B to gradually build up to the torque setting.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Repeat this process by alternating between the two screws.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Continue to tighten screw A then screw B until there is no movement on either screw. This should be at least 20 iterations from screw A to screw B </a:t>
            </a:r>
            <a:endParaRPr lang="en-GB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Once there is no movement on either screw, then 8Nm of torque has been achieved. Tighten up screw C to a torque of 1 Nm.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LRU Replacement – MWIR Sensor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5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86777D-6B88-413C-9106-D5954DE96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886" y="1920286"/>
            <a:ext cx="5307742" cy="393934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6A6201A4-AB4D-4E82-88AD-16E61DB043C6}"/>
              </a:ext>
            </a:extLst>
          </p:cNvPr>
          <p:cNvSpPr/>
          <p:nvPr/>
        </p:nvSpPr>
        <p:spPr>
          <a:xfrm>
            <a:off x="8362107" y="3155879"/>
            <a:ext cx="1219878" cy="1219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100F746-6875-45A2-8BE8-3542E384BDF6}"/>
              </a:ext>
            </a:extLst>
          </p:cNvPr>
          <p:cNvSpPr/>
          <p:nvPr/>
        </p:nvSpPr>
        <p:spPr>
          <a:xfrm>
            <a:off x="8972046" y="3195730"/>
            <a:ext cx="609939" cy="609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7640201-1362-4887-AC3B-3DFE5720F926}"/>
              </a:ext>
            </a:extLst>
          </p:cNvPr>
          <p:cNvSpPr/>
          <p:nvPr/>
        </p:nvSpPr>
        <p:spPr>
          <a:xfrm>
            <a:off x="8972045" y="3765479"/>
            <a:ext cx="609939" cy="609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00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74E01F-EF3E-47AE-90DA-2EB278CF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8" y="1517045"/>
            <a:ext cx="5015369" cy="4545976"/>
          </a:xfrm>
          <a:noFill/>
        </p:spPr>
        <p:txBody>
          <a:bodyPr>
            <a:normAutofit/>
          </a:bodyPr>
          <a:lstStyle/>
          <a:p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Removing TV Camera</a:t>
            </a:r>
          </a:p>
          <a:p>
            <a:pPr marL="0" indent="0">
              <a:buNone/>
            </a:pPr>
            <a:r>
              <a:rPr lang="en-GB" sz="1600" b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WARNING: All power must be removed from the system before starting this procedure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Remove the Surveillance pod cover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Locate the correct sensor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Unplug the cables from the rear of the sensor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Remove the eight M6 hex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skt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caphead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screws from the top brace and the back of the payload bracket. The top brace is highlighted in blue.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Remove the top brace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Beneath the camera, undo the four M6 captive screws securing the camera to the sensor mounting plate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Camera can then be removed from the system</a:t>
            </a:r>
          </a:p>
          <a:p>
            <a:pPr marL="342900" indent="-342900">
              <a:buFont typeface="+mj-lt"/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GB" sz="16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LRU Replacement – TV Camera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07129A-2030-4EC6-9760-7590B8E99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900" y="2325607"/>
            <a:ext cx="5346774" cy="2928852"/>
          </a:xfrm>
          <a:prstGeom prst="rect">
            <a:avLst/>
          </a:prstGeom>
        </p:spPr>
      </p:pic>
      <p:pic>
        <p:nvPicPr>
          <p:cNvPr id="2" name="Picture 1" descr="A picture containing camera, projector&#10;&#10;Description automatically generated">
            <a:extLst>
              <a:ext uri="{FF2B5EF4-FFF2-40B4-BE49-F238E27FC236}">
                <a16:creationId xmlns:a16="http://schemas.microsoft.com/office/drawing/2014/main" id="{F89ADE46-C132-59A3-BA17-8782EDC6D6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0530" y="2465105"/>
            <a:ext cx="4246880" cy="2649855"/>
          </a:xfrm>
          <a:prstGeom prst="rect">
            <a:avLst/>
          </a:prstGeom>
        </p:spPr>
      </p:pic>
      <p:pic>
        <p:nvPicPr>
          <p:cNvPr id="14" name="Picture 13" descr="A picture containing projector&#10;&#10;Description automatically generated">
            <a:extLst>
              <a:ext uri="{FF2B5EF4-FFF2-40B4-BE49-F238E27FC236}">
                <a16:creationId xmlns:a16="http://schemas.microsoft.com/office/drawing/2014/main" id="{7BE2C4E9-C31E-83D8-3E55-D4F06C9BBC1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3001" y="2061679"/>
            <a:ext cx="5179060" cy="3192780"/>
          </a:xfrm>
          <a:prstGeom prst="rect">
            <a:avLst/>
          </a:prstGeom>
        </p:spPr>
      </p:pic>
      <p:pic>
        <p:nvPicPr>
          <p:cNvPr id="16" name="Picture 15" descr="Diagram&#10;&#10;Description automatically generated">
            <a:extLst>
              <a:ext uri="{FF2B5EF4-FFF2-40B4-BE49-F238E27FC236}">
                <a16:creationId xmlns:a16="http://schemas.microsoft.com/office/drawing/2014/main" id="{F322E78A-F6D1-B289-24C9-E8BABE7CA8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510" y="2201897"/>
            <a:ext cx="4566920" cy="3176270"/>
          </a:xfrm>
          <a:prstGeom prst="rect">
            <a:avLst/>
          </a:prstGeom>
        </p:spPr>
      </p:pic>
      <p:pic>
        <p:nvPicPr>
          <p:cNvPr id="18" name="Picture 17" descr="A picture containing projector&#10;&#10;Description automatically generated">
            <a:extLst>
              <a:ext uri="{FF2B5EF4-FFF2-40B4-BE49-F238E27FC236}">
                <a16:creationId xmlns:a16="http://schemas.microsoft.com/office/drawing/2014/main" id="{1A3356C3-6A78-8F3F-3B80-C5884BA25CA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3815" y="2201897"/>
            <a:ext cx="5020310" cy="283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4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74E01F-EF3E-47AE-90DA-2EB278CF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8" y="1517045"/>
            <a:ext cx="5015369" cy="4545976"/>
          </a:xfrm>
          <a:noFill/>
        </p:spPr>
        <p:txBody>
          <a:bodyPr>
            <a:normAutofit/>
          </a:bodyPr>
          <a:lstStyle/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Refitting TV Camera</a:t>
            </a:r>
          </a:p>
          <a:p>
            <a:pPr marL="0" indent="0">
              <a:buNone/>
            </a:pPr>
            <a:r>
              <a:rPr lang="en-GB" sz="1400" b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WARNING: All power must be removed from the system before starting this procedure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Position the TV Camera in its mounting position.</a:t>
            </a:r>
            <a:b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 is a Dowel at the front and back of the camera to aid location.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Tighten the four M6 captive screws that secure the base of the camera to the sensor mounting plate</a:t>
            </a:r>
            <a:endParaRPr lang="en-GB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Replace the top brace plate and insert the eight M6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skt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head screws; three to secure the top brace plate to the laser pointer mounting plate and five to secure it to the payload plate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Replace connecting cable and the Payload cover</a:t>
            </a:r>
          </a:p>
          <a:p>
            <a:pPr marL="342900" indent="-342900">
              <a:buFont typeface="+mj-lt"/>
              <a:buAutoNum type="arabicPeriod"/>
            </a:pPr>
            <a:endParaRPr lang="en-GB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LRU Replacement – TV Camera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07129A-2030-4EC6-9760-7590B8E99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900" y="2325607"/>
            <a:ext cx="5346774" cy="2928852"/>
          </a:xfrm>
          <a:prstGeom prst="rect">
            <a:avLst/>
          </a:prstGeom>
        </p:spPr>
      </p:pic>
      <p:pic>
        <p:nvPicPr>
          <p:cNvPr id="2" name="Picture 1" descr="A picture containing camera, projector&#10;&#10;Description automatically generated">
            <a:extLst>
              <a:ext uri="{FF2B5EF4-FFF2-40B4-BE49-F238E27FC236}">
                <a16:creationId xmlns:a16="http://schemas.microsoft.com/office/drawing/2014/main" id="{A1C3C2FC-D6B0-2BD8-B617-3E8EA78C14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0387" y="2491904"/>
            <a:ext cx="4839240" cy="301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0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74E01F-EF3E-47AE-90DA-2EB278CF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8" y="1754156"/>
            <a:ext cx="5416422" cy="4545976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Replacing the LP17 Laser Range Finder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WARNING: All power must be removed from the system before starting this procedure</a:t>
            </a:r>
          </a:p>
          <a:p>
            <a:pPr marL="0" indent="0">
              <a:buNone/>
            </a:pP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Locate the LP17 LRF</a:t>
            </a:r>
            <a:endParaRPr lang="en-US" sz="18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Remove all cables from the LP17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Loosen the screws holding the mounting clamp in place</a:t>
            </a:r>
            <a:endParaRPr lang="en-US" sz="18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Slide the mounting bracket away from the LP17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Slightly rotate and lift the LP17 away from the payload bracket</a:t>
            </a:r>
          </a:p>
          <a:p>
            <a:pPr marL="342900" indent="-342900">
              <a:buFont typeface="+mj-lt"/>
              <a:buAutoNum type="arabicPeriod"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refit the LP17, reverse the above steps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LRU Replacement – LP17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8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E0D616-0C91-4E96-A49A-A5903729C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8380" y="2154020"/>
            <a:ext cx="5341248" cy="37056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319A7B-40FE-442F-ABEF-CB770156DA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795" y="2421312"/>
            <a:ext cx="5197833" cy="31530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E98576-C34C-4A84-97CF-B15F10B351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1404" y="2115617"/>
            <a:ext cx="5468224" cy="374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6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74E01F-EF3E-47AE-90DA-2EB278CF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017" y="1741333"/>
            <a:ext cx="5304127" cy="4545976"/>
          </a:xfrm>
          <a:noFill/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Removing the payload junction box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WARNING: All power must be removed from the system before starting this procedure</a:t>
            </a:r>
          </a:p>
          <a:p>
            <a:pPr marL="0" indent="0">
              <a:buNone/>
            </a:pP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Remove the payload cover</a:t>
            </a:r>
            <a:endParaRPr lang="en-US" sz="18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Locate the junction box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Remove all the cables from the junction box</a:t>
            </a:r>
            <a:endParaRPr lang="en-US" sz="18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Remove the MWIR as detailed in an earlier section to allow access to the PJB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Remove the four screws holding the junction box to the payload bracket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Lift the junction box away from the payload bracket</a:t>
            </a: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To replace to payload junction box, reverse the above steps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LRU Replacement – Payload Junction Box (PJB)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9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8C81D8-1ADA-4D66-9DF3-A07216E52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122809"/>
            <a:ext cx="5633647" cy="37866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C4A3D3-4DB4-49DC-89A6-07603CEA57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7071" y="2122809"/>
            <a:ext cx="5671503" cy="37866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0757CF-D633-48A4-B3C2-5C7E29F4981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839"/>
          <a:stretch/>
        </p:blipFill>
        <p:spPr>
          <a:xfrm>
            <a:off x="5855368" y="1728062"/>
            <a:ext cx="6091704" cy="43679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04E934-CC95-2379-505D-AFC3C03270AC}"/>
              </a:ext>
            </a:extLst>
          </p:cNvPr>
          <p:cNvSpPr txBox="1"/>
          <p:nvPr/>
        </p:nvSpPr>
        <p:spPr>
          <a:xfrm>
            <a:off x="6630768" y="3187700"/>
            <a:ext cx="4107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It will be necessary to remove the Thermal camera to allow the PJB to be removed.</a:t>
            </a:r>
          </a:p>
        </p:txBody>
      </p:sp>
    </p:spTree>
    <p:extLst>
      <p:ext uri="{BB962C8B-B14F-4D97-AF65-F5344CB8AC3E}">
        <p14:creationId xmlns:p14="http://schemas.microsoft.com/office/powerpoint/2010/main" val="266437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74E01F-EF3E-47AE-90DA-2EB278CF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8" y="1754156"/>
            <a:ext cx="4585025" cy="4545976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Replacing a radar panel</a:t>
            </a:r>
          </a:p>
          <a:p>
            <a:pPr marL="0" indent="0">
              <a:buNone/>
            </a:pPr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WARNING: All power must be removed from the system before starting this procedure.</a:t>
            </a:r>
          </a:p>
          <a:p>
            <a:pPr marL="0" indent="0">
              <a:buNone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Locate the radar to be replaced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Remove cable from the base of the Radar unit.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Undo the 4 captive screw securing the radar to the bracket.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Lift the radar unit up and away from the bracket as the unit sits on guide pins.</a:t>
            </a:r>
          </a:p>
          <a:p>
            <a:pPr marL="342900" indent="-342900">
              <a:buFont typeface="+mj-lt"/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To replace the radar, reverse these steps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LRU Replacement - Radars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10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ED167896-04FC-BA10-9FCD-448B89C7F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5840" y="154584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4D87D2A6-8F67-5318-C33F-02FA5F4E3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5151" y="253620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2" name="Rectangle 30">
            <a:extLst>
              <a:ext uri="{FF2B5EF4-FFF2-40B4-BE49-F238E27FC236}">
                <a16:creationId xmlns:a16="http://schemas.microsoft.com/office/drawing/2014/main" id="{2F30CB7A-7C3A-C990-1E3D-020E5D070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5441" y="252255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25F0000-3753-6C4E-C6ED-9FAC7ABAA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1072" y="246849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10D7CA-3A9A-09C4-58C0-A67B5D24C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441" y="2116476"/>
            <a:ext cx="5387368" cy="327070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4DD1CBB7-5573-35A4-3F0F-1E5E4B2259C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9603" y="1754156"/>
            <a:ext cx="4841457" cy="4145449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132779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74E01F-EF3E-47AE-90DA-2EB278CF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8" y="1754156"/>
            <a:ext cx="10500050" cy="4545976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Replacing a radar panel</a:t>
            </a:r>
          </a:p>
          <a:p>
            <a:pPr marL="0" indent="0"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If a panel has been replaced. </a:t>
            </a:r>
          </a:p>
          <a:p>
            <a:pPr marL="0" indent="0"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Radars are supplied with a base address of 192.168.1.150, however could be another address if taken from another system.</a:t>
            </a:r>
          </a:p>
          <a:p>
            <a:pPr marL="0" indent="0"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Connect </a:t>
            </a:r>
            <a:r>
              <a:rPr lang="en-GB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this radar to the system and ping the address to check.</a:t>
            </a:r>
          </a:p>
          <a:p>
            <a:pPr marL="342900" indent="-342900">
              <a:buFont typeface="+mj-lt"/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Run the “Change Radar IP” from Utilities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Set original address and new address as prompted within the utility</a:t>
            </a:r>
          </a:p>
          <a:p>
            <a:pPr marL="342900" indent="-342900">
              <a:buFont typeface="+mj-lt"/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Note: If no CMS SW is running an error may be displayed in the CMD output.</a:t>
            </a:r>
            <a:endParaRPr lang="en-GB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LRU Replacement - Radars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11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ED167896-04FC-BA10-9FCD-448B89C7F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5840" y="154584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4D87D2A6-8F67-5318-C33F-02FA5F4E3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5151" y="253620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2" name="Rectangle 30">
            <a:extLst>
              <a:ext uri="{FF2B5EF4-FFF2-40B4-BE49-F238E27FC236}">
                <a16:creationId xmlns:a16="http://schemas.microsoft.com/office/drawing/2014/main" id="{2F30CB7A-7C3A-C990-1E3D-020E5D070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5441" y="252255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25F0000-3753-6C4E-C6ED-9FAC7ABAA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1072" y="246849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222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2AD93E-1427-3BA8-E41E-AFC5932D5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632" y="2435290"/>
            <a:ext cx="2838768" cy="368094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74E01F-EF3E-47AE-90DA-2EB278CF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8" y="1754156"/>
            <a:ext cx="5304127" cy="4545976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Replacing the systems switch box</a:t>
            </a:r>
          </a:p>
          <a:p>
            <a:pPr marL="0" indent="0">
              <a:buNone/>
            </a:pP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WARNING: All power must be removed from the system before starting this procedure.</a:t>
            </a:r>
          </a:p>
          <a:p>
            <a:pPr marL="0" indent="0">
              <a:buNone/>
            </a:pPr>
            <a:endParaRPr lang="en-GB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Locate the switchbox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Remove the cable from the switch box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Undo the 4 M6 captive screws which hold the switch box on to the bracket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Remove the switch box</a:t>
            </a:r>
          </a:p>
          <a:p>
            <a:pPr marL="342900" indent="-342900">
              <a:buFont typeface="+mj-lt"/>
              <a:buAutoNum type="arabicPeriod"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To refit the switch box, reverse these steps</a:t>
            </a:r>
          </a:p>
          <a:p>
            <a:pPr marL="342900" indent="-342900">
              <a:buFont typeface="+mj-lt"/>
              <a:buAutoNum type="arabicPeriod"/>
            </a:pP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LRU Replacement – Switch Box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12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3952A14-A64D-6D9C-FB43-5ADEB20634AF}"/>
              </a:ext>
            </a:extLst>
          </p:cNvPr>
          <p:cNvSpPr/>
          <p:nvPr/>
        </p:nvSpPr>
        <p:spPr>
          <a:xfrm>
            <a:off x="7350543" y="2282890"/>
            <a:ext cx="748879" cy="99371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60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74E01F-EF3E-47AE-90DA-2EB278CF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8" y="1558216"/>
            <a:ext cx="5576843" cy="4969178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Replacing the rack junction box</a:t>
            </a:r>
            <a:endParaRPr 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WARNING: All power must be removed from the system before starting this procedure.</a:t>
            </a:r>
          </a:p>
          <a:p>
            <a:pPr marL="0" indent="0">
              <a:buNone/>
            </a:pPr>
            <a:endParaRPr lang="en-GB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Locate the rack junction box in the Equipment rack, remove side panel of the rack to allow access</a:t>
            </a:r>
            <a:endParaRPr lang="en-GB" sz="1600" b="0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Remove all cables from the front and rear of the RJB remove the earth connection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Remove the securing screws on the front of the rack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Using the handles provided slide the junction out of the rack</a:t>
            </a:r>
          </a:p>
          <a:p>
            <a:pPr marL="0" indent="0">
              <a:buNone/>
            </a:pPr>
            <a:endParaRPr lang="en-GB" sz="16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refit the grip and the junction box, reverse these steps.</a:t>
            </a:r>
            <a:endParaRPr 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LRU Replacement – RJB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98715"/>
            <a:ext cx="1219878" cy="365125"/>
          </a:xfrm>
        </p:spPr>
        <p:txBody>
          <a:bodyPr/>
          <a:lstStyle/>
          <a:p>
            <a:fld id="{DC835EB0-E4E2-4E11-A86D-A27C13F2E123}" type="slidenum">
              <a:rPr lang="en-GB" smtClean="0"/>
              <a:t>13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2" name="Picture 1" descr="A close-up of a machine&#10;&#10;Description automatically generated">
            <a:extLst>
              <a:ext uri="{FF2B5EF4-FFF2-40B4-BE49-F238E27FC236}">
                <a16:creationId xmlns:a16="http://schemas.microsoft.com/office/drawing/2014/main" id="{AE88ED2E-3712-6C97-26D3-F146CA4E88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421" y="1764828"/>
            <a:ext cx="5873543" cy="409479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337E594-D82F-B9B0-7323-0AE0B7A82E59}"/>
              </a:ext>
            </a:extLst>
          </p:cNvPr>
          <p:cNvSpPr/>
          <p:nvPr/>
        </p:nvSpPr>
        <p:spPr>
          <a:xfrm>
            <a:off x="9550818" y="4114799"/>
            <a:ext cx="612357" cy="61223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049BCDF-E0D1-899F-5614-5AFDA19D79EA}"/>
              </a:ext>
            </a:extLst>
          </p:cNvPr>
          <p:cNvSpPr/>
          <p:nvPr/>
        </p:nvSpPr>
        <p:spPr>
          <a:xfrm>
            <a:off x="7350543" y="4573974"/>
            <a:ext cx="279563" cy="3061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6AFF4F8-A9C0-9B68-BF7E-CDA4178E30F9}"/>
              </a:ext>
            </a:extLst>
          </p:cNvPr>
          <p:cNvSpPr/>
          <p:nvPr/>
        </p:nvSpPr>
        <p:spPr>
          <a:xfrm>
            <a:off x="10023393" y="4668697"/>
            <a:ext cx="279563" cy="3061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D89FBA0-1272-C1F0-3EB3-4476DDFB6507}"/>
              </a:ext>
            </a:extLst>
          </p:cNvPr>
          <p:cNvSpPr/>
          <p:nvPr/>
        </p:nvSpPr>
        <p:spPr>
          <a:xfrm>
            <a:off x="7350542" y="5231910"/>
            <a:ext cx="279563" cy="3061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2EE440E-47BA-41B2-67E6-ABF86F170BE2}"/>
              </a:ext>
            </a:extLst>
          </p:cNvPr>
          <p:cNvSpPr/>
          <p:nvPr/>
        </p:nvSpPr>
        <p:spPr>
          <a:xfrm>
            <a:off x="9995781" y="5282891"/>
            <a:ext cx="279563" cy="3061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15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0" grpId="1" animBg="1"/>
      <p:bldP spid="20" grpId="2" animBg="1"/>
      <p:bldP spid="20" grpId="3" animBg="1"/>
      <p:bldP spid="22" grpId="1" animBg="1"/>
      <p:bldP spid="22" grpId="2" animBg="1"/>
      <p:bldP spid="22" grpId="3" animBg="1"/>
      <p:bldP spid="24" grpId="1" animBg="1"/>
      <p:bldP spid="24" grpId="2" animBg="1"/>
      <p:bldP spid="24" grpId="3" animBg="1"/>
      <p:bldP spid="25" grpId="1" animBg="1"/>
      <p:bldP spid="25" grpId="2" animBg="1"/>
      <p:bldP spid="25" grpId="3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74E01F-EF3E-47AE-90DA-2EB278CF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8" y="1558216"/>
            <a:ext cx="5576843" cy="4969178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Replacing the rack junction box</a:t>
            </a:r>
            <a:endParaRPr 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6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WARNING: All power must be removed from the system before starting this procedure.</a:t>
            </a:r>
          </a:p>
          <a:p>
            <a:pPr marL="0" indent="0">
              <a:buNone/>
            </a:pPr>
            <a:endParaRPr lang="en-GB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Locate the rack PSU in the Equipment rack, remove side panel of the rack to allow access</a:t>
            </a:r>
            <a:endParaRPr lang="en-GB" sz="1600" b="0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Remove all cables from the front and rear of the PSU and the earth connection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Remove the 4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ecuring screws on the front of the rack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Using the handles provided slide the PSU out of the rack.</a:t>
            </a:r>
          </a:p>
          <a:p>
            <a:pPr marL="0" indent="0">
              <a:buNone/>
            </a:pPr>
            <a:r>
              <a:rPr lang="en-GB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refit the PSU, reverse these steps.</a:t>
            </a:r>
            <a:endParaRPr 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LRU Replacement – Rack PSU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98715"/>
            <a:ext cx="1219878" cy="365125"/>
          </a:xfrm>
        </p:spPr>
        <p:txBody>
          <a:bodyPr/>
          <a:lstStyle/>
          <a:p>
            <a:fld id="{DC835EB0-E4E2-4E11-A86D-A27C13F2E123}" type="slidenum">
              <a:rPr lang="en-GB" smtClean="0"/>
              <a:t>14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2" name="Picture 1" descr="A close-up of a machine&#10;&#10;Description automatically generated">
            <a:extLst>
              <a:ext uri="{FF2B5EF4-FFF2-40B4-BE49-F238E27FC236}">
                <a16:creationId xmlns:a16="http://schemas.microsoft.com/office/drawing/2014/main" id="{44B4048B-070B-BD13-6E12-8F4E70FBCC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058" y="1982152"/>
            <a:ext cx="4560570" cy="317944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9CC6549-428E-1E8A-99E3-EEDE2EC4EB3C}"/>
              </a:ext>
            </a:extLst>
          </p:cNvPr>
          <p:cNvSpPr/>
          <p:nvPr/>
        </p:nvSpPr>
        <p:spPr>
          <a:xfrm>
            <a:off x="7445793" y="2492440"/>
            <a:ext cx="307557" cy="3174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540336F-9073-45B8-88AD-C4E3A92ECECD}"/>
              </a:ext>
            </a:extLst>
          </p:cNvPr>
          <p:cNvSpPr/>
          <p:nvPr/>
        </p:nvSpPr>
        <p:spPr>
          <a:xfrm>
            <a:off x="7445792" y="3320163"/>
            <a:ext cx="307557" cy="3174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6576A83-D509-5A94-4071-AB70908ED221}"/>
              </a:ext>
            </a:extLst>
          </p:cNvPr>
          <p:cNvSpPr/>
          <p:nvPr/>
        </p:nvSpPr>
        <p:spPr>
          <a:xfrm>
            <a:off x="9482764" y="3429000"/>
            <a:ext cx="307557" cy="3174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61DD514-52CA-545E-BFC8-9BDF55BC4AE1}"/>
              </a:ext>
            </a:extLst>
          </p:cNvPr>
          <p:cNvSpPr/>
          <p:nvPr/>
        </p:nvSpPr>
        <p:spPr>
          <a:xfrm>
            <a:off x="9588918" y="2530540"/>
            <a:ext cx="307557" cy="3174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A black box with red lights&#10;&#10;Description automatically generated">
            <a:extLst>
              <a:ext uri="{FF2B5EF4-FFF2-40B4-BE49-F238E27FC236}">
                <a16:creationId xmlns:a16="http://schemas.microsoft.com/office/drawing/2014/main" id="{D4EC441D-9780-7497-CED4-2950521B4B6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114"/>
          <a:stretch/>
        </p:blipFill>
        <p:spPr>
          <a:xfrm>
            <a:off x="6096000" y="2271078"/>
            <a:ext cx="4557395" cy="273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7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74E01F-EF3E-47AE-90DA-2EB278CF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8" y="1744133"/>
            <a:ext cx="10500050" cy="4555999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Replacing the SCPI Hand controller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GB" sz="1800" dirty="0">
                <a:solidFill>
                  <a:srgbClr val="FF0000"/>
                </a:solidFill>
              </a:rPr>
              <a:t>WARNING: All power must be removed from the system before starting this procedure.</a:t>
            </a:r>
          </a:p>
          <a:p>
            <a:pPr marL="0" indent="0">
              <a:buNone/>
            </a:pPr>
            <a:r>
              <a:rPr lang="en-GB" b="1" dirty="0"/>
              <a:t>Removing the SCPI hand controller</a:t>
            </a:r>
          </a:p>
          <a:p>
            <a:pPr lvl="0"/>
            <a:r>
              <a:rPr lang="en-GB" dirty="0">
                <a:latin typeface="+mn-lt"/>
              </a:rPr>
              <a:t>Ensure that power has been removed from the system.</a:t>
            </a:r>
          </a:p>
          <a:p>
            <a:pPr lvl="0"/>
            <a:r>
              <a:rPr lang="en-GB" dirty="0">
                <a:latin typeface="+mn-lt"/>
              </a:rPr>
              <a:t>Disconnect the 2105-W65 cable from the hand controller.</a:t>
            </a:r>
          </a:p>
          <a:p>
            <a:pPr lvl="0"/>
            <a:endParaRPr lang="en-GB" b="1" dirty="0"/>
          </a:p>
          <a:p>
            <a:pPr marL="0" lvl="0" indent="0">
              <a:buNone/>
            </a:pPr>
            <a:r>
              <a:rPr lang="en-GB" b="1" dirty="0"/>
              <a:t>Refitting the SCIP hand controller</a:t>
            </a:r>
          </a:p>
          <a:p>
            <a:pPr lvl="0"/>
            <a:r>
              <a:rPr lang="en-GB" dirty="0">
                <a:latin typeface="+mn-lt"/>
              </a:rPr>
              <a:t>Ensure that power has been removed from the GRIP.</a:t>
            </a:r>
          </a:p>
          <a:p>
            <a:pPr lvl="0"/>
            <a:r>
              <a:rPr lang="en-GB" dirty="0">
                <a:latin typeface="+mn-lt"/>
              </a:rPr>
              <a:t>Connect cable 2105-W65 to the hand controller and the X03 connector on the GRIP. </a:t>
            </a:r>
          </a:p>
          <a:p>
            <a:pPr marL="342900" indent="-342900">
              <a:buFont typeface="+mj-lt"/>
              <a:buAutoNum type="arabicPeriod"/>
            </a:pPr>
            <a:endParaRPr lang="en-US" sz="1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LRU Replacement – Hand Controller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15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2" name="Picture 1" descr="Icon&#10;&#10;Description automatically generated with medium confidence">
            <a:extLst>
              <a:ext uri="{FF2B5EF4-FFF2-40B4-BE49-F238E27FC236}">
                <a16:creationId xmlns:a16="http://schemas.microsoft.com/office/drawing/2014/main" id="{B10EAA3E-49B8-8121-E0F7-9F50559719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442" y="2890080"/>
            <a:ext cx="2851680" cy="201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8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LRU Replacement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16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4224628" y="3198167"/>
            <a:ext cx="3409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360374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LRU Replacement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17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7" y="1905001"/>
            <a:ext cx="105000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Practical Session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Safe removal and re-fitting of system LRU’s</a:t>
            </a:r>
          </a:p>
        </p:txBody>
      </p:sp>
    </p:spTree>
    <p:extLst>
      <p:ext uri="{BB962C8B-B14F-4D97-AF65-F5344CB8AC3E}">
        <p14:creationId xmlns:p14="http://schemas.microsoft.com/office/powerpoint/2010/main" val="961103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9b1003e6-3149-445c-921e-1f8062b4eb82">
      <Terms xmlns="http://schemas.microsoft.com/office/infopath/2007/PartnerControls"/>
    </TaxKeywordTaxHTField>
    <TaxCatchAll xmlns="9b1003e6-3149-445c-921e-1f8062b4eb82">
      <Value>41</Value>
      <Value>40</Value>
      <Value>48</Value>
    </TaxCatchAll>
    <ForsvaretTeamsiteSubjectNoteField xmlns="1fc9ba9e-a5a1-4dc8-b26f-36b9b118e4dc">
      <Terms xmlns="http://schemas.microsoft.com/office/infopath/2007/PartnerControls">
        <TermInfo xmlns="http://schemas.microsoft.com/office/infopath/2007/PartnerControls">
          <TermName xmlns="http://schemas.microsoft.com/office/infopath/2007/PartnerControls">Erfaringshåndtering</TermName>
          <TermId xmlns="http://schemas.microsoft.com/office/infopath/2007/PartnerControls">b6e04964-d8a7-45db-be58-b776cc67133b</TermId>
        </TermInfo>
      </Terms>
    </ForsvaretTeamsiteSubjectNoteField>
    <ForsvaretTeamsiteSecurityLevelNoteField xmlns="1fc9ba9e-a5a1-4dc8-b26f-36b9b118e4dc">
      <Terms xmlns="http://schemas.microsoft.com/office/infopath/2007/PartnerControls">
        <TermInfo xmlns="http://schemas.microsoft.com/office/infopath/2007/PartnerControls">
          <TermName xmlns="http://schemas.microsoft.com/office/infopath/2007/PartnerControls">UGRADERT</TermName>
          <TermId xmlns="http://schemas.microsoft.com/office/infopath/2007/PartnerControls">d00673f2-4025-410d-80f3-e4b359da56af</TermId>
        </TermInfo>
      </Terms>
    </ForsvaretTeamsiteSecurityLevelNoteField>
    <j10f4946cd8f43ba90e1901dbecbc75f xmlns="9b1003e6-3149-445c-921e-1f8062b4eb82">
      <Terms xmlns="http://schemas.microsoft.com/office/infopath/2007/PartnerControls"/>
    </j10f4946cd8f43ba90e1901dbecbc75f>
    <ForsvaretTeamsiteDocumentStatusField xmlns="1fc9ba9e-a5a1-4dc8-b26f-36b9b118e4dc">Ikke startet</ForsvaretTeamsiteDocumentStatusField>
    <ForsvaretTeamsiteOrganizationNoteField xmlns="1fc9ba9e-a5a1-4dc8-b26f-36b9b118e4dc">
      <Terms xmlns="http://schemas.microsoft.com/office/infopath/2007/PartnerControls">
        <TermInfo xmlns="http://schemas.microsoft.com/office/infopath/2007/PartnerControls">
          <TermName xmlns="http://schemas.microsoft.com/office/infopath/2007/PartnerControls">HVSKS</TermName>
          <TermId xmlns="http://schemas.microsoft.com/office/infopath/2007/PartnerControls">11226253-0110-4b48-87df-b88a409705b2</TermId>
        </TermInfo>
      </Terms>
    </ForsvaretTeamsiteOrganizationNoteField>
    <_dlc_DocId xmlns="9b1003e6-3149-445c-921e-1f8062b4eb82">RJCVJ63PKJHY-351973623-70</_dlc_DocId>
    <_dlc_DocIdUrl xmlns="9b1003e6-3149-445c-921e-1f8062b4eb82">
      <Url>https://rom.mil.no/sites/4201/_layouts/15/DocIdRedir.aspx?ID=RJCVJ63PKJHY-351973623-70</Url>
      <Description>RJCVJ63PKJHY-351973623-70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Forsvaret dokument for prosjekt" ma:contentTypeID="0x010100E04E9CB587854BDCB31D5A9387256C63005987441D6252D64C88032088E8BB162100E98EAFB3B30DA3429737080FEC168EA3" ma:contentTypeVersion="3" ma:contentTypeDescription="Innholdstype for dokumenter med utvidet informasjon for Forsvaret." ma:contentTypeScope="" ma:versionID="56d918a84c0e8f531122e8c8445f7583">
  <xsd:schema xmlns:xsd="http://www.w3.org/2001/XMLSchema" xmlns:xs="http://www.w3.org/2001/XMLSchema" xmlns:p="http://schemas.microsoft.com/office/2006/metadata/properties" xmlns:ns2="1fc9ba9e-a5a1-4dc8-b26f-36b9b118e4dc" xmlns:ns3="9b1003e6-3149-445c-921e-1f8062b4eb82" targetNamespace="http://schemas.microsoft.com/office/2006/metadata/properties" ma:root="true" ma:fieldsID="cd1dac4165e24f91e6ee686308a91d6c" ns2:_="" ns3:_="">
    <xsd:import namespace="1fc9ba9e-a5a1-4dc8-b26f-36b9b118e4dc"/>
    <xsd:import namespace="9b1003e6-3149-445c-921e-1f8062b4eb82"/>
    <xsd:element name="properties">
      <xsd:complexType>
        <xsd:sequence>
          <xsd:element name="documentManagement">
            <xsd:complexType>
              <xsd:all>
                <xsd:element ref="ns2:ForsvaretTeamsiteOrganizationNoteField" minOccurs="0"/>
                <xsd:element ref="ns2:ForsvaretTeamsiteSubjectNoteField" minOccurs="0"/>
                <xsd:element ref="ns2:ForsvaretTeamsiteSecurityLevelNoteField" minOccurs="0"/>
                <xsd:element ref="ns3:TaxKeywordTaxHTField" minOccurs="0"/>
                <xsd:element ref="ns2:ForsvaretTeamsiteDocumentStatusField" minOccurs="0"/>
                <xsd:element ref="ns3:_dlc_DocId" minOccurs="0"/>
                <xsd:element ref="ns3:_dlc_DocIdUrl" minOccurs="0"/>
                <xsd:element ref="ns3:_dlc_DocIdPersistId" minOccurs="0"/>
                <xsd:element ref="ns3:j10f4946cd8f43ba90e1901dbecbc75f" minOccurs="0"/>
                <xsd:element ref="ns3:TaxCatchAll" minOccurs="0"/>
                <xsd:element ref="ns3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c9ba9e-a5a1-4dc8-b26f-36b9b118e4dc" elementFormDefault="qualified">
    <xsd:import namespace="http://schemas.microsoft.com/office/2006/documentManagement/types"/>
    <xsd:import namespace="http://schemas.microsoft.com/office/infopath/2007/PartnerControls"/>
    <xsd:element name="ForsvaretTeamsiteOrganizationNoteField" ma:index="9" nillable="true" ma:taxonomy="true" ma:internalName="ForsvaretTeamsiteOrganizationNoteField" ma:taxonomyFieldName="ForsvaretTeamsiteOrganization" ma:displayName="Organisasjon" ma:fieldId="{ce581202-aef1-40d5-93f6-1bfc97bfdfec}" ma:taxonomyMulti="true" ma:sspId="9bc1ae65-7bad-4a1a-867d-1417b907e5da" ma:termSetId="8ef42b10-e278-477c-a425-1308312cba5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orsvaretTeamsiteSubjectNoteField" ma:index="11" nillable="true" ma:taxonomy="true" ma:internalName="ForsvaretTeamsiteSubjectNoteField" ma:taxonomyFieldName="ForsvaretTeamsiteSubject" ma:displayName="Fag" ma:fieldId="{90867574-42ca-409e-8347-9ecc3a382dc4}" ma:taxonomyMulti="true" ma:sspId="9bc1ae65-7bad-4a1a-867d-1417b907e5da" ma:termSetId="2cfcbc71-4f83-4af0-ad30-f439954cf9b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orsvaretTeamsiteSecurityLevelNoteField" ma:index="13" ma:taxonomy="true" ma:internalName="ForsvaretTeamsiteSecurityLevelNoteField" ma:taxonomyFieldName="ForsvaretTeamsiteSecurityLevel" ma:displayName="Graderingsnivå" ma:fieldId="{9236b146-51f2-4d7d-9179-f23cb0260ed6}" ma:sspId="9bc1ae65-7bad-4a1a-867d-1417b907e5da" ma:termSetId="ca32687f-15c1-4b8a-bc76-5721c7b52a1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orsvaretTeamsiteDocumentStatusField" ma:index="16" nillable="true" ma:displayName="Dokumentstatus" ma:default="Ikke startet" ma:description="Brukes til å vise status for ett dokument" ma:internalName="ForsvaretTeamsiteDocumentStatusField">
      <xsd:simpleType>
        <xsd:restriction base="dms:Choice">
          <xsd:enumeration value="Ikke startet"/>
          <xsd:enumeration value="Under arbeid"/>
          <xsd:enumeration value="Ferdig"/>
          <xsd:enumeration value="Godkjent"/>
          <xsd:enumeration value="Utdatert"/>
          <xsd:enumeration value="Skal arkivere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1003e6-3149-445c-921e-1f8062b4eb82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15" nillable="true" ma:taxonomy="true" ma:internalName="TaxKeywordTaxHTField" ma:taxonomyFieldName="TaxKeyword" ma:displayName="Fritekstnøkkelord" ma:fieldId="{23f27201-bee3-471e-b2e7-b64fd8b7ca38}" ma:taxonomyMulti="true" ma:sspId="9bc1ae65-7bad-4a1a-867d-1417b907e5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_dlc_DocId" ma:index="17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18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9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j10f4946cd8f43ba90e1901dbecbc75f" ma:index="20" nillable="true" ma:taxonomy="true" ma:internalName="j10f4946cd8f43ba90e1901dbecbc75f" ma:taxonomyFieldName="Prosjektfaser" ma:displayName="Prosjektfaser" ma:fieldId="{310f4946-cd8f-43ba-90e1-901dbecbc75f}" ma:taxonomyMulti="true" ma:sspId="9bc1ae65-7bad-4a1a-867d-1417b907e5da" ma:termSetId="1f156fb7-c26f-4a08-8c73-f5f793d326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1" nillable="true" ma:displayName="Global taksonomikolonne" ma:description="" ma:hidden="true" ma:list="{bbf0418a-f67f-40a5-9663-1c116d20125c}" ma:internalName="TaxCatchAll" ma:showField="CatchAllData" ma:web="9b1003e6-3149-445c-921e-1f8062b4eb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2" nillable="true" ma:displayName="Global taksonomikolonne1" ma:description="" ma:hidden="true" ma:list="{bbf0418a-f67f-40a5-9663-1c116d20125c}" ma:internalName="TaxCatchAllLabel" ma:readOnly="true" ma:showField="CatchAllDataLabel" ma:web="9b1003e6-3149-445c-921e-1f8062b4eb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5C5335-3055-4602-820D-142E3FB4A989}">
  <ds:schemaRefs>
    <ds:schemaRef ds:uri="http://www.w3.org/XML/1998/namespace"/>
    <ds:schemaRef ds:uri="1fc9ba9e-a5a1-4dc8-b26f-36b9b118e4dc"/>
    <ds:schemaRef ds:uri="http://schemas.microsoft.com/office/2006/metadata/properties"/>
    <ds:schemaRef ds:uri="9b1003e6-3149-445c-921e-1f8062b4eb82"/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E78BD17-F902-4F78-A7AE-50FCAED9AB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400816-2236-4682-A254-3AD9F8B0BB82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FE3039BD-CF87-4AAC-A8FB-546F72A52E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c9ba9e-a5a1-4dc8-b26f-36b9b118e4dc"/>
    <ds:schemaRef ds:uri="9b1003e6-3149-445c-921e-1f8062b4eb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18657</TotalTime>
  <Words>1692</Words>
  <Application>Microsoft Office PowerPoint</Application>
  <PresentationFormat>Widescreen</PresentationFormat>
  <Paragraphs>225</Paragraphs>
  <Slides>17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NDMA CUAS Specialist Course – LRU Replacement</vt:lpstr>
      <vt:lpstr>LRU Replacement – Viper Assembly</vt:lpstr>
      <vt:lpstr>LRU Replacement – Surveillance Pod</vt:lpstr>
      <vt:lpstr>LRU Replacement – MWIR Sensor</vt:lpstr>
      <vt:lpstr>LRU Replacement – MWIR Sensor</vt:lpstr>
      <vt:lpstr>LRU Replacement – TV Camera</vt:lpstr>
      <vt:lpstr>LRU Replacement – TV Camera</vt:lpstr>
      <vt:lpstr>LRU Replacement – LP17</vt:lpstr>
      <vt:lpstr>LRU Replacement – Payload Junction Box (PJB)</vt:lpstr>
      <vt:lpstr>LRU Replacement - Radars</vt:lpstr>
      <vt:lpstr>LRU Replacement - Radars</vt:lpstr>
      <vt:lpstr>LRU Replacement – Switch Box</vt:lpstr>
      <vt:lpstr>LRU Replacement – RJB</vt:lpstr>
      <vt:lpstr>LRU Replacement – Rack PSU</vt:lpstr>
      <vt:lpstr>LRU Replacement – Hand Controller</vt:lpstr>
      <vt:lpstr>LRU Replacement</vt:lpstr>
      <vt:lpstr>LRU Replacement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Wyatt</dc:creator>
  <cp:lastModifiedBy>Sandtorv, John Henrik</cp:lastModifiedBy>
  <cp:revision>152</cp:revision>
  <cp:lastPrinted>2021-05-18T10:50:50Z</cp:lastPrinted>
  <dcterms:created xsi:type="dcterms:W3CDTF">2020-07-29T15:29:40Z</dcterms:created>
  <dcterms:modified xsi:type="dcterms:W3CDTF">2025-06-23T07:52:14Z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0x010100E04E9CB587854BDCB31D5A9387256C63005987441D6252D64C88032088E8BB162100E98EAFB3B30DA3429737080FEC168EA3</vt:lpwstr>
  </property>
  <property fmtid="{D5CDD505-2E9C-101B-9397-08002B2CF9AE}" pid="3" name="_dlc_DocIdItemGuid">
    <vt:lpwstr>55dc2974-6108-4fe2-ad81-3d5a28aef409</vt:lpwstr>
  </property>
  <property fmtid="{D5CDD505-2E9C-101B-9397-08002B2CF9AE}" pid="4" name="TaxKeyword">
    <vt:lpwstr/>
  </property>
  <property fmtid="{D5CDD505-2E9C-101B-9397-08002B2CF9AE}" pid="5" name="a7021a1e3c084df381343a5d51fdc64f">
    <vt:lpwstr/>
  </property>
  <property fmtid="{D5CDD505-2E9C-101B-9397-08002B2CF9AE}" pid="6" name="Prosjektfaser">
    <vt:lpwstr/>
  </property>
  <property fmtid="{D5CDD505-2E9C-101B-9397-08002B2CF9AE}" pid="7" name="ForsvaretTeamsiteOrganization">
    <vt:lpwstr>40;#HVSKS|11226253-0110-4b48-87df-b88a409705b2</vt:lpwstr>
  </property>
  <property fmtid="{D5CDD505-2E9C-101B-9397-08002B2CF9AE}" pid="8" name="ForsvaretTeamsiteSubject">
    <vt:lpwstr>41;#Erfaringshåndtering|b6e04964-d8a7-45db-be58-b776cc67133b</vt:lpwstr>
  </property>
  <property fmtid="{D5CDD505-2E9C-101B-9397-08002B2CF9AE}" pid="9" name="ForsvaretTeamsiteSecurityLevel">
    <vt:lpwstr>48;#UGRADERT|d00673f2-4025-410d-80f3-e4b359da56af</vt:lpwstr>
  </property>
  <property fmtid="{D5CDD505-2E9C-101B-9397-08002B2CF9AE}" pid="10" name="Lokasjon:">
    <vt:lpwstr/>
  </property>
</Properties>
</file>